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8" r:id="rId3"/>
    <p:sldId id="259" r:id="rId4"/>
    <p:sldId id="260" r:id="rId5"/>
    <p:sldId id="261" r:id="rId6"/>
    <p:sldId id="262" r:id="rId7"/>
    <p:sldId id="263" r:id="rId8"/>
    <p:sldId id="264" r:id="rId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7744"/>
  </p:normalViewPr>
  <p:slideViewPr>
    <p:cSldViewPr snapToGrid="0" snapToObjects="1">
      <p:cViewPr>
        <p:scale>
          <a:sx n="83" d="100"/>
          <a:sy n="83" d="100"/>
        </p:scale>
        <p:origin x="1488" y="-10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682651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image" Target="../media/image3.png"/></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image" Target="../media/image3.png"/></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image" Target="../media/image3.png"/></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3.png"/></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image" Target="../media/image3.png"/></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image" Target="../media/image3.png"/></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rPr dirty="0" smtClean="0"/>
              <a:t>Welcome </a:t>
            </a:r>
            <a:r>
              <a:rPr dirty="0"/>
              <a:t>to the Garden Greenhouse Committee! As a fundraiser for our school, our committee has created a flourishing macroeconomy centered around home </a:t>
            </a:r>
            <a:r>
              <a:rPr dirty="0" smtClean="0"/>
              <a:t>gardening</a:t>
            </a:r>
            <a:r>
              <a:rPr lang="en-US" dirty="0" smtClean="0"/>
              <a:t>, similar to a CSA Basket</a:t>
            </a:r>
            <a:r>
              <a:rPr dirty="0" smtClean="0"/>
              <a:t>. </a:t>
            </a:r>
            <a:r>
              <a:rPr dirty="0"/>
              <a:t>Each person has a unique job crucial for keeping this committee on its feet. Every Friday, we sell six starter cubes with a small “value added” product </a:t>
            </a:r>
            <a:r>
              <a:rPr lang="en-US" dirty="0" smtClean="0"/>
              <a:t>to each customer</a:t>
            </a:r>
            <a:r>
              <a:rPr lang="en-US" baseline="0" dirty="0" smtClean="0"/>
              <a:t> </a:t>
            </a:r>
            <a:r>
              <a:rPr dirty="0" smtClean="0"/>
              <a:t>in </a:t>
            </a:r>
            <a:r>
              <a:rPr dirty="0"/>
              <a:t>our hand-built farm-stand </a:t>
            </a:r>
            <a:r>
              <a:rPr/>
              <a:t>to </a:t>
            </a:r>
            <a:r>
              <a:rPr smtClean="0"/>
              <a:t>the </a:t>
            </a:r>
            <a:r>
              <a:rPr dirty="0"/>
              <a:t>parents of our school. Between the facilitator, the planter organizer, the financial experts, the gardeners, emailers, and above all our excellent specialist Josie, the students of the Adolescent Community have built this impressive committee from scratch.    </a:t>
            </a:r>
          </a:p>
        </p:txBody>
      </p:sp>
    </p:spTree>
    <p:extLst>
      <p:ext uri="{BB962C8B-B14F-4D97-AF65-F5344CB8AC3E}">
        <p14:creationId xmlns:p14="http://schemas.microsoft.com/office/powerpoint/2010/main" val="15002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buBlip>
                <a:blip r:embed="rId3"/>
              </a:buBlip>
            </a:pPr>
            <a:r>
              <a:rPr lang="en-US" dirty="0" smtClean="0"/>
              <a:t>Leads pre-work meeting</a:t>
            </a:r>
          </a:p>
          <a:p>
            <a:pPr>
              <a:buBlip>
                <a:blip r:embed="rId3"/>
              </a:buBlip>
            </a:pPr>
            <a:r>
              <a:rPr lang="en-US" dirty="0" smtClean="0"/>
              <a:t>Distributes and organizes each job </a:t>
            </a:r>
          </a:p>
          <a:p>
            <a:pPr>
              <a:buBlip>
                <a:blip r:embed="rId3"/>
              </a:buBlip>
            </a:pPr>
            <a:r>
              <a:rPr lang="en-US" dirty="0" smtClean="0"/>
              <a:t>Writes the reports for the end of the week </a:t>
            </a:r>
          </a:p>
          <a:p>
            <a:pPr>
              <a:buBlip>
                <a:blip r:embed="rId3"/>
              </a:buBlip>
            </a:pPr>
            <a:r>
              <a:rPr lang="en-US" dirty="0" smtClean="0"/>
              <a:t>Provides roaming support </a:t>
            </a:r>
          </a:p>
          <a:p>
            <a:pPr>
              <a:buBlip>
                <a:blip r:embed="rId3"/>
              </a:buBlip>
            </a:pPr>
            <a:r>
              <a:rPr lang="en-US" dirty="0" smtClean="0"/>
              <a:t>Leads shopping trips </a:t>
            </a:r>
            <a:endParaRPr dirty="0"/>
          </a:p>
        </p:txBody>
      </p:sp>
    </p:spTree>
    <p:extLst>
      <p:ext uri="{BB962C8B-B14F-4D97-AF65-F5344CB8AC3E}">
        <p14:creationId xmlns:p14="http://schemas.microsoft.com/office/powerpoint/2010/main" val="88699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Blip>
                <a:blip r:embed="rId3"/>
              </a:buBlip>
            </a:pPr>
            <a:r>
              <a:rPr lang="en-US" dirty="0" smtClean="0"/>
              <a:t>Plants all seeds needed for the following week</a:t>
            </a:r>
          </a:p>
          <a:p>
            <a:pPr>
              <a:buBlip>
                <a:blip r:embed="rId3"/>
              </a:buBlip>
            </a:pPr>
            <a:r>
              <a:rPr lang="en-US" dirty="0" smtClean="0"/>
              <a:t>Organizes and fills each basket</a:t>
            </a:r>
          </a:p>
          <a:p>
            <a:pPr>
              <a:buBlip>
                <a:blip r:embed="rId3"/>
              </a:buBlip>
            </a:pPr>
            <a:r>
              <a:rPr lang="en-US" dirty="0" smtClean="0"/>
              <a:t>Decides what seeds we need to buy (if any)</a:t>
            </a:r>
          </a:p>
          <a:p>
            <a:pPr>
              <a:buBlip>
                <a:blip r:embed="rId3"/>
              </a:buBlip>
            </a:pPr>
            <a:r>
              <a:rPr lang="en-US" dirty="0" smtClean="0"/>
              <a:t>Loads baskets and all paperwork into the cart </a:t>
            </a:r>
          </a:p>
          <a:p>
            <a:endParaRPr lang="en-US" dirty="0"/>
          </a:p>
        </p:txBody>
      </p:sp>
    </p:spTree>
    <p:extLst>
      <p:ext uri="{BB962C8B-B14F-4D97-AF65-F5344CB8AC3E}">
        <p14:creationId xmlns:p14="http://schemas.microsoft.com/office/powerpoint/2010/main" val="120093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Blip>
                <a:blip r:embed="rId3"/>
              </a:buBlip>
            </a:pPr>
            <a:r>
              <a:rPr lang="en-US" dirty="0" smtClean="0"/>
              <a:t>Writes email describing this weeks basket and price</a:t>
            </a:r>
          </a:p>
          <a:p>
            <a:pPr>
              <a:buBlip>
                <a:blip r:embed="rId3"/>
              </a:buBlip>
            </a:pPr>
            <a:r>
              <a:rPr lang="en-US" dirty="0" smtClean="0"/>
              <a:t>Creates any sheets needed (sign-up replacements, descriptions, instructions, </a:t>
            </a:r>
            <a:r>
              <a:rPr lang="en-US" dirty="0" err="1" smtClean="0"/>
              <a:t>etc</a:t>
            </a:r>
            <a:r>
              <a:rPr lang="en-US" dirty="0" smtClean="0"/>
              <a:t>)</a:t>
            </a:r>
          </a:p>
          <a:p>
            <a:pPr>
              <a:buBlip>
                <a:blip r:embed="rId3"/>
              </a:buBlip>
            </a:pPr>
            <a:r>
              <a:rPr lang="en-US" dirty="0" smtClean="0"/>
              <a:t>Fills out shopping list if needed </a:t>
            </a:r>
          </a:p>
          <a:p>
            <a:pPr>
              <a:buBlip>
                <a:blip r:embed="rId3"/>
              </a:buBlip>
            </a:pPr>
            <a:r>
              <a:rPr lang="en-US" dirty="0" smtClean="0"/>
              <a:t>Provides customer service  </a:t>
            </a:r>
            <a:endParaRPr lang="en-US" dirty="0"/>
          </a:p>
        </p:txBody>
      </p:sp>
    </p:spTree>
    <p:extLst>
      <p:ext uri="{BB962C8B-B14F-4D97-AF65-F5344CB8AC3E}">
        <p14:creationId xmlns:p14="http://schemas.microsoft.com/office/powerpoint/2010/main" val="982454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Blip>
                <a:blip r:embed="rId3"/>
              </a:buBlip>
            </a:pPr>
            <a:r>
              <a:rPr lang="en-US" dirty="0" smtClean="0"/>
              <a:t>Counts and documents money from the previous weeks sale </a:t>
            </a:r>
          </a:p>
          <a:p>
            <a:pPr>
              <a:buBlip>
                <a:blip r:embed="rId3"/>
              </a:buBlip>
            </a:pPr>
            <a:r>
              <a:rPr lang="en-US" dirty="0" smtClean="0"/>
              <a:t>Communicates with other committees about needed change or credit cards</a:t>
            </a:r>
          </a:p>
          <a:p>
            <a:pPr>
              <a:buBlip>
                <a:blip r:embed="rId3"/>
              </a:buBlip>
            </a:pPr>
            <a:r>
              <a:rPr lang="en-US" dirty="0" smtClean="0"/>
              <a:t>Completes and turns in shopping list </a:t>
            </a:r>
            <a:endParaRPr lang="en-US" dirty="0"/>
          </a:p>
        </p:txBody>
      </p:sp>
    </p:spTree>
    <p:extLst>
      <p:ext uri="{BB962C8B-B14F-4D97-AF65-F5344CB8AC3E}">
        <p14:creationId xmlns:p14="http://schemas.microsoft.com/office/powerpoint/2010/main" val="50981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2834" indent="-322834" defTabSz="479044">
              <a:spcBef>
                <a:spcPts val="2900"/>
              </a:spcBef>
              <a:buBlip>
                <a:blip r:embed="rId3"/>
              </a:buBlip>
              <a:defRPr sz="2952"/>
            </a:pPr>
            <a:r>
              <a:rPr lang="en-US" dirty="0" smtClean="0"/>
              <a:t>Talks with Planter and Organizer about spare seedling to go in our “Food Bank Bed”</a:t>
            </a:r>
          </a:p>
          <a:p>
            <a:pPr marL="322834" indent="-322834" defTabSz="479044">
              <a:spcBef>
                <a:spcPts val="2900"/>
              </a:spcBef>
              <a:buBlip>
                <a:blip r:embed="rId3"/>
              </a:buBlip>
              <a:defRPr sz="2952"/>
            </a:pPr>
            <a:r>
              <a:rPr lang="en-US" dirty="0" smtClean="0"/>
              <a:t>Communicates with other committees about donation dates for the food we grow</a:t>
            </a:r>
          </a:p>
          <a:p>
            <a:pPr marL="322834" indent="-322834" defTabSz="479044">
              <a:spcBef>
                <a:spcPts val="2900"/>
              </a:spcBef>
              <a:buBlip>
                <a:blip r:embed="rId3"/>
              </a:buBlip>
              <a:defRPr sz="2952"/>
            </a:pPr>
            <a:r>
              <a:rPr lang="en-US" dirty="0" smtClean="0"/>
              <a:t>Harvests food </a:t>
            </a:r>
          </a:p>
          <a:p>
            <a:pPr marL="322834" indent="-322834" defTabSz="479044">
              <a:spcBef>
                <a:spcPts val="2900"/>
              </a:spcBef>
              <a:buBlip>
                <a:blip r:embed="rId3"/>
              </a:buBlip>
              <a:defRPr sz="2952"/>
            </a:pPr>
            <a:r>
              <a:rPr lang="en-US" dirty="0" smtClean="0"/>
              <a:t>Discusses “Value Added Products” with the Value Add and Facilitator </a:t>
            </a:r>
          </a:p>
          <a:p>
            <a:pPr marL="322834" indent="-322834" defTabSz="479044">
              <a:spcBef>
                <a:spcPts val="2900"/>
              </a:spcBef>
              <a:buBlip>
                <a:blip r:embed="rId3"/>
              </a:buBlip>
              <a:defRPr sz="2952"/>
            </a:pPr>
            <a:r>
              <a:rPr lang="en-US" dirty="0" smtClean="0"/>
              <a:t>Helps Josie with the regular compost turning, weeding, mulching, </a:t>
            </a:r>
            <a:r>
              <a:rPr lang="en-US" dirty="0" err="1" smtClean="0"/>
              <a:t>etc</a:t>
            </a:r>
            <a:r>
              <a:rPr lang="en-US" dirty="0" smtClean="0"/>
              <a:t> </a:t>
            </a:r>
          </a:p>
          <a:p>
            <a:endParaRPr lang="en-US" dirty="0"/>
          </a:p>
        </p:txBody>
      </p:sp>
    </p:spTree>
    <p:extLst>
      <p:ext uri="{BB962C8B-B14F-4D97-AF65-F5344CB8AC3E}">
        <p14:creationId xmlns:p14="http://schemas.microsoft.com/office/powerpoint/2010/main" val="69509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buBlip>
                <a:blip r:embed="rId3"/>
              </a:buBlip>
            </a:pPr>
            <a:r>
              <a:rPr dirty="0"/>
              <a:t>* </a:t>
            </a:r>
            <a:r>
              <a:rPr lang="en-US" dirty="0" smtClean="0"/>
              <a:t>Decides on a product to go with our baskets </a:t>
            </a:r>
          </a:p>
          <a:p>
            <a:pPr>
              <a:buBlip>
                <a:blip r:embed="rId3"/>
              </a:buBlip>
            </a:pPr>
            <a:r>
              <a:rPr lang="en-US" dirty="0" smtClean="0"/>
              <a:t>Communicates with other committees about creating the product</a:t>
            </a:r>
          </a:p>
          <a:p>
            <a:pPr>
              <a:buBlip>
                <a:blip r:embed="rId3"/>
              </a:buBlip>
            </a:pPr>
            <a:r>
              <a:rPr lang="en-US" dirty="0" smtClean="0"/>
              <a:t>Helps the committee then create it </a:t>
            </a:r>
          </a:p>
          <a:p>
            <a:pPr>
              <a:buBlip>
                <a:blip r:embed="rId3"/>
              </a:buBlip>
            </a:pPr>
            <a:r>
              <a:rPr lang="en-US" dirty="0" smtClean="0"/>
              <a:t>Assists Planter and Organizer with loading and organizing the cart </a:t>
            </a:r>
            <a:endParaRPr lang="en-US" dirty="0"/>
          </a:p>
        </p:txBody>
      </p:sp>
    </p:spTree>
    <p:extLst>
      <p:ext uri="{BB962C8B-B14F-4D97-AF65-F5344CB8AC3E}">
        <p14:creationId xmlns:p14="http://schemas.microsoft.com/office/powerpoint/2010/main" val="2020012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061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787400" y="1511300"/>
            <a:ext cx="11430000" cy="3810000"/>
          </a:xfrm>
          <a:prstGeom prst="rect">
            <a:avLst/>
          </a:prstGeom>
        </p:spPr>
        <p:txBody>
          <a:bodyPr anchor="b"/>
          <a:lstStyle>
            <a:lvl1pPr>
              <a:defRPr>
                <a:solidFill>
                  <a:srgbClr val="276D6D"/>
                </a:solidFill>
              </a:defRPr>
            </a:lvl1pPr>
          </a:lstStyle>
          <a:p>
            <a:r>
              <a:t>Title Text</a:t>
            </a:r>
          </a:p>
        </p:txBody>
      </p:sp>
      <p:sp>
        <p:nvSpPr>
          <p:cNvPr id="12" name="Shape 12"/>
          <p:cNvSpPr>
            <a:spLocks noGrp="1"/>
          </p:cNvSpPr>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i="1"/>
            </a:lvl1pPr>
          </a:lstStyle>
          <a:p>
            <a:r>
              <a:t>–Johnny Appleseed</a:t>
            </a:r>
          </a:p>
        </p:txBody>
      </p:sp>
      <p:sp>
        <p:nvSpPr>
          <p:cNvPr id="94" name="Shape 94"/>
          <p:cNvSpPr>
            <a:spLocks noGrp="1"/>
          </p:cNvSpPr>
          <p:nvPr>
            <p:ph type="body" sz="quarter" idx="14"/>
          </p:nvPr>
        </p:nvSpPr>
        <p:spPr>
          <a:xfrm>
            <a:off x="1270000" y="4286250"/>
            <a:ext cx="10464800" cy="647700"/>
          </a:xfrm>
          <a:prstGeom prst="rect">
            <a:avLst/>
          </a:prstGeom>
        </p:spPr>
        <p:txBody>
          <a:bodyPr>
            <a:spAutoFit/>
          </a:bodyPr>
          <a:lstStyle>
            <a:lvl1pPr marL="0" indent="0" algn="ctr">
              <a:spcBef>
                <a:spcPts val="240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489200" y="889000"/>
            <a:ext cx="8051800" cy="60833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Shape 21"/>
          <p:cNvSpPr>
            <a:spLocks noGrp="1"/>
          </p:cNvSpPr>
          <p:nvPr>
            <p:ph type="title"/>
          </p:nvPr>
        </p:nvSpPr>
        <p:spPr>
          <a:xfrm>
            <a:off x="787400" y="7188200"/>
            <a:ext cx="11430000" cy="1270000"/>
          </a:xfrm>
          <a:prstGeom prst="rect">
            <a:avLst/>
          </a:prstGeom>
        </p:spPr>
        <p:txBody>
          <a:bodyPr anchor="b"/>
          <a:lstStyle>
            <a:lvl1pPr>
              <a:defRPr>
                <a:solidFill>
                  <a:srgbClr val="276D6D"/>
                </a:solidFill>
              </a:defRPr>
            </a:lvl1pPr>
          </a:lstStyle>
          <a:p>
            <a:r>
              <a:t>Title Text</a:t>
            </a:r>
          </a:p>
        </p:txBody>
      </p:sp>
      <p:sp>
        <p:nvSpPr>
          <p:cNvPr id="22" name="Shape 22"/>
          <p:cNvSpPr>
            <a:spLocks noGrp="1"/>
          </p:cNvSpPr>
          <p:nvPr>
            <p:ph type="body" sz="quarter" idx="1"/>
          </p:nvPr>
        </p:nvSpPr>
        <p:spPr>
          <a:xfrm>
            <a:off x="787400" y="8407400"/>
            <a:ext cx="11430000" cy="10414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787400" y="3657600"/>
            <a:ext cx="11430000" cy="24384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484788" y="1206500"/>
            <a:ext cx="5465912" cy="72771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39" name="Shape 39"/>
          <p:cNvSpPr>
            <a:spLocks noGrp="1"/>
          </p:cNvSpPr>
          <p:nvPr>
            <p:ph type="title"/>
          </p:nvPr>
        </p:nvSpPr>
        <p:spPr>
          <a:xfrm>
            <a:off x="457200" y="1244600"/>
            <a:ext cx="5600700" cy="3467100"/>
          </a:xfrm>
          <a:prstGeom prst="rect">
            <a:avLst/>
          </a:prstGeom>
        </p:spPr>
        <p:txBody>
          <a:bodyPr anchor="b"/>
          <a:lstStyle/>
          <a:p>
            <a:r>
              <a:t>Title Text</a:t>
            </a:r>
          </a:p>
        </p:txBody>
      </p:sp>
      <p:sp>
        <p:nvSpPr>
          <p:cNvPr id="40" name="Shape 40"/>
          <p:cNvSpPr>
            <a:spLocks noGrp="1"/>
          </p:cNvSpPr>
          <p:nvPr>
            <p:ph type="body" sz="quarter" idx="1"/>
          </p:nvPr>
        </p:nvSpPr>
        <p:spPr>
          <a:xfrm>
            <a:off x="457200" y="4851400"/>
            <a:ext cx="5600700" cy="36322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7556500" y="2933700"/>
            <a:ext cx="3987347" cy="5308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787400" y="2768600"/>
            <a:ext cx="5486400" cy="5715000"/>
          </a:xfrm>
          <a:prstGeom prst="rect">
            <a:avLst/>
          </a:prstGeom>
        </p:spPr>
        <p:txBody>
          <a:bodyPr/>
          <a:lstStyle>
            <a:lvl1pPr marL="342900" indent="-342900">
              <a:spcBef>
                <a:spcPts val="2800"/>
              </a:spcBef>
              <a:buBlip>
                <a:blip r:embed="rId2"/>
              </a:buBlip>
              <a:defRPr sz="3000"/>
            </a:lvl1pPr>
            <a:lvl2pPr marL="685800" indent="-342900">
              <a:spcBef>
                <a:spcPts val="2800"/>
              </a:spcBef>
              <a:buBlip>
                <a:blip r:embed="rId2"/>
              </a:buBlip>
              <a:defRPr sz="3000"/>
            </a:lvl2pPr>
            <a:lvl3pPr marL="1028700" indent="-342900">
              <a:spcBef>
                <a:spcPts val="2800"/>
              </a:spcBef>
              <a:buBlip>
                <a:blip r:embed="rId2"/>
              </a:buBlip>
              <a:defRPr sz="3000"/>
            </a:lvl3pPr>
            <a:lvl4pPr marL="1371600" indent="-342900">
              <a:spcBef>
                <a:spcPts val="2800"/>
              </a:spcBef>
              <a:buBlip>
                <a:blip r:embed="rId2"/>
              </a:buBlip>
              <a:defRPr sz="3000"/>
            </a:lvl4pPr>
            <a:lvl5pPr marL="1714500" indent="-342900">
              <a:spcBef>
                <a:spcPts val="2800"/>
              </a:spcBef>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3 - Up">
    <p:spTree>
      <p:nvGrpSpPr>
        <p:cNvPr id="1" name=""/>
        <p:cNvGrpSpPr/>
        <p:nvPr/>
      </p:nvGrpSpPr>
      <p:grpSpPr>
        <a:xfrm>
          <a:off x="0" y="0"/>
          <a:ext cx="0" cy="0"/>
          <a:chOff x="0" y="0"/>
          <a:chExt cx="0" cy="0"/>
        </a:xfrm>
      </p:grpSpPr>
      <p:sp>
        <p:nvSpPr>
          <p:cNvPr id="83" name="Shape 83"/>
          <p:cNvSpPr>
            <a:spLocks noGrp="1"/>
          </p:cNvSpPr>
          <p:nvPr>
            <p:ph type="pic" idx="13"/>
          </p:nvPr>
        </p:nvSpPr>
        <p:spPr>
          <a:xfrm>
            <a:off x="787400" y="685800"/>
            <a:ext cx="6184900" cy="8229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Shape 84"/>
          <p:cNvSpPr>
            <a:spLocks noGrp="1"/>
          </p:cNvSpPr>
          <p:nvPr>
            <p:ph type="pic" sz="quarter" idx="14"/>
          </p:nvPr>
        </p:nvSpPr>
        <p:spPr>
          <a:xfrm>
            <a:off x="7645400" y="685800"/>
            <a:ext cx="4572000" cy="29845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Shape 85"/>
          <p:cNvSpPr>
            <a:spLocks noGrp="1"/>
          </p:cNvSpPr>
          <p:nvPr>
            <p:ph type="pic" sz="quarter" idx="15"/>
          </p:nvPr>
        </p:nvSpPr>
        <p:spPr>
          <a:xfrm>
            <a:off x="7645400" y="4381500"/>
            <a:ext cx="4572000" cy="4546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6302692" y="9131300"/>
            <a:ext cx="386716" cy="431800"/>
          </a:xfrm>
          <a:prstGeom prst="rect">
            <a:avLst/>
          </a:prstGeom>
          <a:ln w="12700">
            <a:miter lim="400000"/>
          </a:ln>
        </p:spPr>
        <p:txBody>
          <a:bodyPr wrap="none" lIns="50800" tIns="50800" rIns="50800" bIns="50800">
            <a:spAutoFit/>
          </a:bodyPr>
          <a:lstStyle>
            <a:lvl1pP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228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457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685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9144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11430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13716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16002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182880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3937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1pPr>
      <a:lvl2pPr marL="7874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2pPr>
      <a:lvl3pPr marL="11811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3pPr>
      <a:lvl4pPr marL="15748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4pPr>
      <a:lvl5pPr marL="19685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5pPr>
      <a:lvl6pPr marL="23622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6pPr>
      <a:lvl7pPr marL="27559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7pPr>
      <a:lvl8pPr marL="31496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8pPr>
      <a:lvl9pPr marL="3543300" marR="0" indent="-393700" algn="l" defTabSz="584200" rtl="0" latinLnBrk="0">
        <a:lnSpc>
          <a:spcPct val="100000"/>
        </a:lnSpc>
        <a:spcBef>
          <a:spcPts val="3600"/>
        </a:spcBef>
        <a:spcAft>
          <a:spcPts val="0"/>
        </a:spcAft>
        <a:buClrTx/>
        <a:buSzPct val="50000"/>
        <a:buFontTx/>
        <a:buBlip>
          <a:blip r:embed="rId14"/>
        </a:buBlip>
        <a:tabLst/>
        <a:defRPr sz="3600" b="0" i="0" u="none" strike="noStrike" cap="none" spc="0" baseline="0">
          <a:ln>
            <a:noFill/>
          </a:ln>
          <a:solidFill>
            <a:srgbClr val="5E5E5E"/>
          </a:solidFill>
          <a:uFillTx/>
          <a:latin typeface="Hoefler Text"/>
          <a:ea typeface="Hoefler Text"/>
          <a:cs typeface="Hoefler Text"/>
          <a:sym typeface="Hoefler Text"/>
        </a:defRPr>
      </a:lvl9pPr>
    </p:bodyStyle>
    <p:otherStyle>
      <a:lvl1pPr marL="0" marR="0" indent="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r>
              <a:t>Mountain View Montessori Garden Greenhouse  </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xfrm>
            <a:off x="787400" y="254000"/>
            <a:ext cx="11430000" cy="2520198"/>
          </a:xfrm>
          <a:prstGeom prst="rect">
            <a:avLst/>
          </a:prstGeom>
        </p:spPr>
        <p:txBody>
          <a:bodyPr/>
          <a:lstStyle/>
          <a:p>
            <a:r>
              <a:rPr dirty="0"/>
              <a:t>Facilitator</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705100" y="2774198"/>
            <a:ext cx="7594600" cy="4902200"/>
          </a:xfrm>
          <a:prstGeom prst="rect">
            <a:avLst/>
          </a:prstGeom>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lstStyle/>
          <a:p>
            <a:r>
              <a:rPr dirty="0"/>
              <a:t>Planter and Organizer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924" y="2692400"/>
            <a:ext cx="7338951" cy="6214820"/>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r>
              <a:rPr dirty="0"/>
              <a:t>Email and Paperwork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943" y="2692400"/>
            <a:ext cx="6254914" cy="6121831"/>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r>
              <a:t>Finance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498" y="2692400"/>
            <a:ext cx="7245803" cy="5277388"/>
          </a:xfrm>
          <a:prstGeom prst="rect">
            <a:avLst/>
          </a:prstGeom>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787400" y="330200"/>
            <a:ext cx="11430000" cy="2438400"/>
          </a:xfrm>
          <a:prstGeom prst="rect">
            <a:avLst/>
          </a:prstGeom>
        </p:spPr>
        <p:txBody>
          <a:bodyPr/>
          <a:lstStyle/>
          <a:p>
            <a:r>
              <a:t>Gardener </a:t>
            </a:r>
          </a:p>
        </p:txBody>
      </p:sp>
      <p:pic>
        <p:nvPicPr>
          <p:cNvPr id="4" name="Picture 3"/>
          <p:cNvPicPr>
            <a:picLocks noChangeAspect="1"/>
          </p:cNvPicPr>
          <p:nvPr/>
        </p:nvPicPr>
        <p:blipFill>
          <a:blip r:embed="rId3"/>
          <a:stretch>
            <a:fillRect/>
          </a:stretch>
        </p:blipFill>
        <p:spPr>
          <a:xfrm>
            <a:off x="3573462" y="2768600"/>
            <a:ext cx="5857875" cy="5863956"/>
          </a:xfrm>
          <a:prstGeom prst="rect">
            <a:avLst/>
          </a:prstGeom>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787400" y="330200"/>
            <a:ext cx="11430000" cy="2438400"/>
          </a:xfrm>
          <a:prstGeom prst="rect">
            <a:avLst/>
          </a:prstGeom>
        </p:spPr>
        <p:txBody>
          <a:bodyPr/>
          <a:lstStyle/>
          <a:p>
            <a:r>
              <a:t>Value Add</a:t>
            </a:r>
          </a:p>
        </p:txBody>
      </p:sp>
      <p:pic>
        <p:nvPicPr>
          <p:cNvPr id="4" name="Picture 3"/>
          <p:cNvPicPr>
            <a:picLocks noChangeAspect="1"/>
          </p:cNvPicPr>
          <p:nvPr/>
        </p:nvPicPr>
        <p:blipFill>
          <a:blip r:embed="rId3"/>
          <a:stretch>
            <a:fillRect/>
          </a:stretch>
        </p:blipFill>
        <p:spPr>
          <a:xfrm>
            <a:off x="2612325" y="2768600"/>
            <a:ext cx="7780149" cy="5625885"/>
          </a:xfrm>
          <a:prstGeom prst="rect">
            <a:avLst/>
          </a:prstGeom>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433" y="4231037"/>
            <a:ext cx="11430000" cy="1220493"/>
          </a:xfrm>
        </p:spPr>
        <p:txBody>
          <a:bodyPr>
            <a:normAutofit fontScale="90000"/>
          </a:bodyPr>
          <a:lstStyle/>
          <a:p>
            <a:r>
              <a:rPr lang="en-US" smtClean="0"/>
              <a:t>Questions?</a:t>
            </a:r>
            <a:endParaRPr lang="en-US" dirty="0"/>
          </a:p>
        </p:txBody>
      </p:sp>
    </p:spTree>
    <p:extLst>
      <p:ext uri="{BB962C8B-B14F-4D97-AF65-F5344CB8AC3E}">
        <p14:creationId xmlns:p14="http://schemas.microsoft.com/office/powerpoint/2010/main" val="424502751"/>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335</Words>
  <Application>Microsoft Macintosh PowerPoint</Application>
  <PresentationFormat>Custom</PresentationFormat>
  <Paragraphs>34</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Baskerville</vt:lpstr>
      <vt:lpstr>Helvetica Neue</vt:lpstr>
      <vt:lpstr>Hoefler Text</vt:lpstr>
      <vt:lpstr>Harmony</vt:lpstr>
      <vt:lpstr>Mountain View Montessori Garden Greenhouse  </vt:lpstr>
      <vt:lpstr>Facilitator</vt:lpstr>
      <vt:lpstr>Planter and Organizer </vt:lpstr>
      <vt:lpstr>Email and Paperwork </vt:lpstr>
      <vt:lpstr>Finance </vt:lpstr>
      <vt:lpstr>Gardener </vt:lpstr>
      <vt:lpstr>Value Add</vt:lpstr>
      <vt:lpstr>Questions?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View Montessori Garden Greenhouse  </dc:title>
  <cp:lastModifiedBy>Deborah Shindell</cp:lastModifiedBy>
  <cp:revision>4</cp:revision>
  <dcterms:modified xsi:type="dcterms:W3CDTF">2017-01-14T16:30:07Z</dcterms:modified>
</cp:coreProperties>
</file>